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5" r:id="rId9"/>
    <p:sldId id="276" r:id="rId10"/>
    <p:sldId id="277" r:id="rId11"/>
    <p:sldId id="278" r:id="rId12"/>
    <p:sldId id="279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5" r:id="rId37"/>
    <p:sldId id="306" r:id="rId3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2" autoAdjust="0"/>
    <p:restoredTop sz="86418" autoAdjust="0"/>
  </p:normalViewPr>
  <p:slideViewPr>
    <p:cSldViewPr snapToGrid="0">
      <p:cViewPr varScale="1">
        <p:scale>
          <a:sx n="68" d="100"/>
          <a:sy n="68" d="100"/>
        </p:scale>
        <p:origin x="996" y="66"/>
      </p:cViewPr>
      <p:guideLst/>
    </p:cSldViewPr>
  </p:slideViewPr>
  <p:outlineViewPr>
    <p:cViewPr>
      <p:scale>
        <a:sx n="33" d="100"/>
        <a:sy n="33" d="100"/>
      </p:scale>
      <p:origin x="0" y="-2021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30.04.2025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9025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30.04.2025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271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30.04.2025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071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30.04.2025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422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30.04.2025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321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30.04.2025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500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30.04.2025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041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30.04.2025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185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 smtClean="0"/>
              <a:t>Resim eklemek için </a:t>
            </a:r>
            <a:r>
              <a:rPr lang="tr-TR" smtClean="0"/>
              <a:t>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30.04.2025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3948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30.04.2025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784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30.04.2025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140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30.04.2025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629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30.04.2025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53607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2951" y="266651"/>
            <a:ext cx="10515600" cy="816561"/>
          </a:xfrm>
        </p:spPr>
        <p:txBody>
          <a:bodyPr/>
          <a:lstStyle/>
          <a:p>
            <a:pPr marL="0" marR="0" indent="457200" algn="just" rtl="0">
              <a:buFont typeface="Arial" panose="020B0604020202020204" pitchFamily="34" charset="0"/>
              <a:buNone/>
            </a:pPr>
            <a:r>
              <a:rPr lang="tr-TR" sz="2800" b="1" i="0" u="none" strike="noStrike" baseline="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  </a:t>
            </a:r>
            <a:r>
              <a:rPr lang="en-US" sz="2800" b="1" i="0" u="none" strike="noStrike" baseline="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1" i="0" u="none" strike="noStrike" baseline="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1" i="0" u="none" strike="noStrike" baseline="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Tanım</a:t>
            </a:r>
            <a:r>
              <a:rPr lang="en-US" sz="2800" b="1" i="0" u="none" strike="noStrike" baseline="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1" i="0" u="none" strike="noStrike" baseline="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Amaç</a:t>
            </a:r>
            <a:r>
              <a:rPr lang="en-US" sz="2800" b="1" i="0" u="none" strike="noStrike" baseline="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1" i="0" u="none" strike="noStrike" baseline="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</a:t>
            </a:r>
            <a:endParaRPr lang="en-US" sz="2800" b="1" i="0" u="none" strike="noStrike" baseline="0" dirty="0" smtClean="0">
              <a:solidFill>
                <a:schemeClr val="accent5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64234" y="1308295"/>
            <a:ext cx="11338560" cy="4868668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belirli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çıkar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gruplarının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siyasi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karar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alma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süreçlerini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etkilemek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amacıyla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yürüttüğü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organize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faaliyetlerdir</a:t>
            </a:r>
            <a:r>
              <a:rPr lang="en-US" sz="2800" b="0" i="0" u="none" strike="noStrike" baseline="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 Bu </a:t>
            </a:r>
            <a:r>
              <a:rPr lang="en-US" sz="2800" b="0" i="0" u="none" strike="noStrike" baseline="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çalışmalar</a:t>
            </a:r>
            <a:r>
              <a:rPr lang="en-US" sz="2800" b="0" i="0" u="none" strike="noStrike" baseline="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yapıcıları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bilgilendirmek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destek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toplamak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kamuoyunda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olumlu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izlenimler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oluşturmak</a:t>
            </a:r>
            <a:r>
              <a:rPr lang="en-US" sz="2800" b="0" i="0" u="none" strike="noStrike" baseline="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gibi</a:t>
            </a:r>
            <a:r>
              <a:rPr lang="en-US" sz="2800" b="0" i="0" u="none" strike="noStrike" baseline="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stratejilere</a:t>
            </a:r>
            <a:r>
              <a:rPr lang="en-US" sz="2800" b="0" i="0" u="none" strike="noStrike" baseline="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dayanır</a:t>
            </a:r>
            <a:r>
              <a:rPr lang="en-US" sz="2800" b="0" i="0" u="none" strike="noStrike" baseline="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805" y="3319975"/>
            <a:ext cx="3493103" cy="335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51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1.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Tanımlar</a:t>
            </a:r>
            <a:endParaRPr lang="en-US" sz="2800" b="0" i="0" u="none" strike="noStrike" baseline="0" dirty="0" smtClean="0">
              <a:solidFill>
                <a:schemeClr val="accent1"/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Lobi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Siyasi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anlamda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belirli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çıkar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amaçları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etrafında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toplanan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etkilemek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organize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olan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gruplardır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Lobici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Lobi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faaliyetlerini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organize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eden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yapıcılarla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ilişki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kurarak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bu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faaliyetleri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yürüten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bireyler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veya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gruplardır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Demokrasiyle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yönetilen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toplumlarda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kanun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belirli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çıkar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gruplarının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iradeleri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doğrultusunda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etkilemek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yapılan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iletişim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bilgi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alışverişi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faaliyetleridir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7800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0166" y="407963"/>
            <a:ext cx="11366696" cy="5769000"/>
          </a:xfrm>
        </p:spPr>
        <p:txBody>
          <a:bodyPr/>
          <a:lstStyle/>
          <a:p>
            <a:pPr marL="0" marR="0" lvl="0" indent="457200" algn="just" rtl="0"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2.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Faaliyetlerinin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Amaçları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Yapıcıları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Etkilemek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Milletvekilleri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bakanlar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diğer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hükümet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yetkililerini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çıkar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gruplarının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lehine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karar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almaya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yönlendirmek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Kamuoyu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Oluşturmak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Halkın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görüş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algısını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değiştirmek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kamuoyunda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olumlu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bir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izlenim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yaratmak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Baskı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Grupları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Yaratmak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Çıkar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gruplarını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organize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ederek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siyasi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süreçlerde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etkinlik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sağlamak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4724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25083" y="464234"/>
            <a:ext cx="11732455" cy="5712729"/>
          </a:xfrm>
        </p:spPr>
        <p:txBody>
          <a:bodyPr/>
          <a:lstStyle/>
          <a:p>
            <a:pPr marL="0" marR="0" lvl="0" indent="457200" algn="just" rtl="0"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3.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Teknikleri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Medya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Kullanımı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Geniş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kitlelere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ulaşarak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fikirleri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yönlendirmek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medya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araçlarının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kullanımı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Bilgi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Paylaşımı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yapıcılarına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gerekli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bilgi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dokümanların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sağlanması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çıkarların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savunulması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İkna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Destek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Çalışmaları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ikna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etmek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desteklerini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almak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birebir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görüşmeler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5821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93895" y="492369"/>
            <a:ext cx="11507373" cy="6035040"/>
          </a:xfrm>
        </p:spPr>
        <p:txBody>
          <a:bodyPr/>
          <a:lstStyle/>
          <a:p>
            <a:pPr marL="0" marR="0" lvl="0" indent="457200" algn="just" rtl="0"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4.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Faaliyetlerine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Katılan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Taraflar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Çıkar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Grupları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Ticari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kuruluşlar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tarım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işletmeleri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sendikalar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sivil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toplum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örgütleri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Profesyonel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Lobici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Şirketler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Çıkar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grupları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veya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devletler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adına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faaliyetlerini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organize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eden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profesyonel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kuruluşlar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Bireyler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Toplumlar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Sorunlarını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iletmek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veya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çıkarlarını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savunmak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isteyen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vatandaş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grupları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039" y="3420163"/>
            <a:ext cx="3469727" cy="343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64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51691" y="253218"/>
            <a:ext cx="11479237" cy="5923745"/>
          </a:xfrm>
        </p:spPr>
        <p:txBody>
          <a:bodyPr/>
          <a:lstStyle/>
          <a:p>
            <a:pPr marL="0" marR="0" lvl="0" indent="457200" algn="just" rtl="0"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5.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Faaliyetlerinin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Örnekleri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0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Amerika’da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Türk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Lobisi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ABD’de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yaşayan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Türk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topluluğunun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yeterince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organize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olamaması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nedeniyle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Türk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hükümeti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çıkarlarını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savunmak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profesyonel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şirketiyle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anlaşma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yapmıştır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0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Formula 1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Sponsorları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Ticari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çıkarların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korunması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yasal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düzenlemelerin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yönlendirilmesi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yapılan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stratejik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faaliyetleridir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64" y="3088282"/>
            <a:ext cx="3631006" cy="3487559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8250" y="3128886"/>
            <a:ext cx="3565062" cy="361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7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457200" algn="just" rtl="0">
              <a:buFont typeface="Arial" panose="020B0604020202020204" pitchFamily="34" charset="0"/>
              <a:buNone/>
            </a:pP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6.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Baskı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Grupları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Arasındaki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Fark</a:t>
            </a:r>
            <a:endParaRPr lang="en-US" sz="2800" b="1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Baskı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Grupları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Belirli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çıkarlar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doğrultusunda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ortak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amaçlar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kurulan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genellikle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iktidarla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ilişkileri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sınırlı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olan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gruplardır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Lobiler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Devlet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yetkilileri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üzerinde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etkinlik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sağlayarak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karar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alma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süreçlerini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doğrudan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etkilemeye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çalışan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gruplardır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9295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457200" algn="just" rtl="0">
              <a:buFont typeface="Arial" panose="020B0604020202020204" pitchFamily="34" charset="0"/>
              <a:buNone/>
            </a:pP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Lobiciliğin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İşlevleri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Demokratik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Süreçteki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Rolü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Katkıları</a:t>
            </a:r>
            <a:endParaRPr lang="en-US" sz="2800" b="1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, </a:t>
            </a:r>
            <a:r>
              <a:rPr lang="tr-TR" dirty="0">
                <a:solidFill>
                  <a:schemeClr val="accent2"/>
                </a:solidFill>
                <a:latin typeface="Times New Roman" panose="02020603050405020304" pitchFamily="18" charset="0"/>
              </a:rPr>
              <a:t>Ç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eşitli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kesimlerin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çıkar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gruplarının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görüşlerini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aktararak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demokrasinin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güçlenmesine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katkıda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bulunur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İşlevleri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şu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şekilde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özetlenebilir</a:t>
            </a:r>
            <a:r>
              <a:rPr lang="en-US" sz="2800" b="0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724428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11014" y="348517"/>
            <a:ext cx="11690253" cy="6010079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1.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Çıkar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Gruplarının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Kimlik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Amaçlarının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Belirginleşmesi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Amaç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ilgilendikleri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konularda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hangi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toplumsal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kesimlerin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veya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çıkar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gruplarının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rol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oynadığını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ortaya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koyar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Sonuç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Bu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bilgiler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karar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verme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süreçlerinde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ön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fikir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geliştirmelerine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yardımcı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olur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1109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51692" y="351692"/>
            <a:ext cx="11366696" cy="6063176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2.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Yapıcıların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Toplumsal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Görüşlere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Ulaşmasını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Sağlama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Amaç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Kanun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çeşitli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toplumsal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kesimlerin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iş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dünyasının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diğer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grupların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duygu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düşüncelerini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daha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iyi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anlamalarını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sağlamak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Sonuç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Araştırmaların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derinleşmesine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tasarılarına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ilişkin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toplumsal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fikirlerin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öğrenilmesine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katkıda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bulunur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2206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09489" y="365760"/>
            <a:ext cx="11521440" cy="6119446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3.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Kararların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Sonuçlarını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Öngörme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Amaç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Yasaların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uygulanması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sonucunda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hangi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kesimlerin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etkileneceği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etkilenme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seviyeleri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hakkında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bilgi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sağlamak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Sonuç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faaliyetlerinin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olası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sonuçlarını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anlamalarını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kolaylaştırır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daha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bilinçli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kararlar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almalarını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sağlar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28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79828" y="379828"/>
            <a:ext cx="11338560" cy="6105378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4.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Yapıcıların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Bilgi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Tecrübe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Açığını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Gidermek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Amaç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faaliyetlerini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yürüten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uzmanlar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tecrübeli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kişiler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yapıcıların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bilgi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ihtiyacını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karşılayarak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karar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alma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süreçlerini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destekler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Sonuç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Yasama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yürütme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süreçlerinde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daha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etkili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bilinçli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kararlar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alınır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5762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457200" algn="just" rtl="0">
              <a:buFont typeface="Arial" panose="020B0604020202020204" pitchFamily="34" charset="0"/>
              <a:buNone/>
            </a:pP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Yöntemleri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Stratejiler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Uygulama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Teknikleri</a:t>
            </a:r>
            <a:endParaRPr lang="en-US" sz="2800" b="1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faaliyetlerinin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başarılı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olması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çeşitli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yöntemler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teknikler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kullanılır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Etkili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genellikle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birden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fazla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yöntemin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tekniğin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entegre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şekilde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uygulanmasını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gerektirir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Temel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yöntemleri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şu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şekilde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sınıflandırılabilir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54047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53217" y="422031"/>
            <a:ext cx="11774659" cy="5754932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1.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Doğrudan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Tanım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uygulayıcılarla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yüz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yüze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iletişim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kurarak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doğrudan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etkileşim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sağlanan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türüdür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Amaç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Kanun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tasarılarının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hazırlık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aşamasında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doğrudan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müdahale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ederek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bilgilendirmek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ikna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etmek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534" y="3459437"/>
            <a:ext cx="3197438" cy="316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6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67286" y="239150"/>
            <a:ext cx="11535508" cy="6246055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Uygulama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:</a:t>
            </a:r>
          </a:p>
          <a:p>
            <a:pPr lvl="1" algn="just">
              <a:lnSpc>
                <a:spcPct val="150000"/>
              </a:lnSpc>
            </a:pPr>
            <a:r>
              <a:rPr lang="en-US" sz="32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Komite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alt </a:t>
            </a:r>
            <a:r>
              <a:rPr lang="en-US" sz="32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komite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düzeyinde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toplantılara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katılım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32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Teknik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konularda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bilgi</a:t>
            </a:r>
            <a:r>
              <a:rPr lang="en-US" sz="32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sunma</a:t>
            </a:r>
            <a:r>
              <a:rPr lang="en-US" sz="32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ihtiyaç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duyulan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verilere</a:t>
            </a:r>
            <a:r>
              <a:rPr lang="en-US" sz="32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erişim</a:t>
            </a:r>
            <a:r>
              <a:rPr lang="en-US" sz="32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sağlama</a:t>
            </a:r>
            <a:r>
              <a:rPr lang="en-US" sz="32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32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Yetersiz</a:t>
            </a:r>
            <a:r>
              <a:rPr lang="en-US" sz="32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personel</a:t>
            </a:r>
            <a:r>
              <a:rPr lang="en-US" sz="32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32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maddi</a:t>
            </a:r>
            <a:r>
              <a:rPr lang="en-US" sz="32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kaynakların</a:t>
            </a:r>
            <a:r>
              <a:rPr lang="en-US" sz="32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olduğu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durumlarda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tercih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edilir</a:t>
            </a:r>
            <a:r>
              <a:rPr lang="en-US" sz="32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6686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37625" y="450166"/>
            <a:ext cx="11535507" cy="5726797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2.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Yerel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Halkın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Desteği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ile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Yürütülen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Tanım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Kamuoyunun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çıkar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gruplarının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desteğiyle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yürütülen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çalışmalarıdır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Amaç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Halk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desteğini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kullanarak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yapıcılar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üzerinde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baskı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oluşturmak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0640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06400" y="533400"/>
            <a:ext cx="11417300" cy="5643563"/>
          </a:xfrm>
        </p:spPr>
        <p:txBody>
          <a:bodyPr>
            <a:normAutofit fontScale="92500" lnSpcReduction="10000"/>
          </a:bodyPr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Teknikler</a:t>
            </a:r>
            <a:r>
              <a:rPr lang="en-US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</a:t>
            </a:r>
          </a:p>
          <a:p>
            <a:pPr lvl="1" algn="just">
              <a:lnSpc>
                <a:spcPct val="150000"/>
              </a:lnSpc>
            </a:pPr>
            <a:r>
              <a:rPr lang="it-IT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Mektup yazma, e-posta gönderme, telefon etme.</a:t>
            </a:r>
          </a:p>
          <a:p>
            <a:pPr lvl="1" algn="just">
              <a:lnSpc>
                <a:spcPct val="150000"/>
              </a:lnSpc>
            </a:pP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İmza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kampanyaları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yürüyüşler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protestolar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düzenleme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Medya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aracılığıyla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kamuoyunu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bilgilendirme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harekete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geçirme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Dikkat</a:t>
            </a:r>
            <a:r>
              <a:rPr lang="en-US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Edilmesi</a:t>
            </a:r>
            <a:r>
              <a:rPr lang="en-US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Gerekenler</a:t>
            </a:r>
            <a:r>
              <a:rPr lang="en-US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Kişisel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ifadelerin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olmadığı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standart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mesajların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etkisi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düşük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olabilir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 Bu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nedenle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bireysel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görüşlerin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yer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aldığı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yazışmalar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tercih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edilmelidir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Başarı</a:t>
            </a:r>
            <a:r>
              <a:rPr lang="en-US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Faktörü</a:t>
            </a:r>
            <a:r>
              <a:rPr lang="en-US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Sivil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toplum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kuruluşları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tarafından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yürütülen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çalışmalarında</a:t>
            </a:r>
            <a:r>
              <a:rPr lang="en-US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halk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desteği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üzerinde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güçlü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bir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baskı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oluşturur</a:t>
            </a:r>
            <a:r>
              <a:rPr lang="en-US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9877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65759" y="407963"/>
            <a:ext cx="11465169" cy="5769000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3.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Ortaklaşa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Yürütülen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Tanım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Küçük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lobi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gruplarının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personel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finansal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kaynaklarını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birleştirerek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ortak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çıkarlarını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savunduğu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yöntemdir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Amaç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Daha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güçlü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bir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siyasi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tanınma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oluşturmak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6382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51691" y="351692"/>
            <a:ext cx="11493305" cy="5825271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Aşamalar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:</a:t>
            </a:r>
          </a:p>
          <a:p>
            <a:pPr lvl="1" algn="just">
              <a:lnSpc>
                <a:spcPct val="150000"/>
              </a:lnSpc>
            </a:pP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Başlangıçta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bağımsız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çalışarak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kendi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çıkarlarını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savunma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Ortak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hareket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edilebilecek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grupları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araştırma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İşbirliği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yaparak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ortak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eylem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planları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geliştirme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uygulama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Sonuç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Küçük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çıkar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gruplarının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etkisini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artırarak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daha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geniş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siyasi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alanı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oluşturur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691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55600" y="419100"/>
            <a:ext cx="11544300" cy="5757863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4.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Genel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Teknikleri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faaliyetlerini</a:t>
            </a:r>
            <a:r>
              <a:rPr lang="en-US" sz="2800" b="0" i="0" u="none" strike="noStrike" baseline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desteklemek</a:t>
            </a:r>
            <a:r>
              <a:rPr lang="en-US" sz="2800" b="0" i="0" u="none" strike="noStrike" baseline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kullanılan</a:t>
            </a:r>
            <a:r>
              <a:rPr lang="en-US" sz="2800" b="0" i="0" u="none" strike="noStrike" baseline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yaygın</a:t>
            </a:r>
            <a:r>
              <a:rPr lang="en-US" sz="2800" b="0" i="0" u="none" strike="noStrike" baseline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teknikler</a:t>
            </a:r>
            <a:r>
              <a:rPr lang="en-US" sz="2800" b="0" i="0" u="none" strike="noStrike" baseline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: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Yüz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Yüze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İletişim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yapıcılarla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birebir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görüşme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Yazılı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İletişim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Yönetim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kademelerine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mektup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e-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posta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rapor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gönderme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Sosyal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Kamuoyunu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harekete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geçiren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kampanyalar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düzenleme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Dostluk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Ağ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Kurma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Hükümet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yetkilileri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çevreleriyle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yakın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geliştirme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3578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79400" y="355600"/>
            <a:ext cx="11671300" cy="5821363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Bilgi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Toplantılar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Teknik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bilgi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sunma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toplantılar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organize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etme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Medya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ile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İşbirliği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kampanyaları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düzenleyerek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olumlu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bir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medya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ortamı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yaratma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Doğrudan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Eylemler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Protestolar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seçmenlerle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buluşmalar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Kampanya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Desteği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Siyasi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adaylara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destek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sağlama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214" y="3266281"/>
            <a:ext cx="3268715" cy="331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168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970671"/>
            <a:ext cx="10515600" cy="5206292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Riskli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Yöntemler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Tehdit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rüşvet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gibi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yasadışı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yöntemler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(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uygulanması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önerilmez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etik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dışıdır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4934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457200" algn="just" rtl="0">
              <a:buFont typeface="Arial" panose="020B0604020202020204" pitchFamily="34" charset="0"/>
              <a:buNone/>
            </a:pP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İlişkiler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İşlevsel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Bağlantılar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Stratejik</a:t>
            </a:r>
            <a:r>
              <a:rPr lang="en-US" sz="2800" b="1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Kullanım</a:t>
            </a:r>
            <a:endParaRPr lang="en-US" sz="2800" b="1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(PR)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amaçları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süreçleri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açısından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sıkı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bir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ilişki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içerisindedir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Lobi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faaliyetlerinin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başarısı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büyük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ölçüde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tekniklerinin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etkili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şekilde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uygulanmasına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bağlıdır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 Bu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iki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disiplinin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kesişim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noktaları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ortak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yönleri</a:t>
            </a:r>
            <a:r>
              <a:rPr lang="en-US" sz="2800" b="0" i="0" u="none" strike="noStrike" baseline="0" dirty="0" smtClean="0">
                <a:solidFill>
                  <a:schemeClr val="accent3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şunlardır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150251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15900" y="292100"/>
            <a:ext cx="11658600" cy="5884863"/>
          </a:xfrm>
        </p:spPr>
        <p:txBody>
          <a:bodyPr>
            <a:normAutofit fontScale="92500" lnSpcReduction="10000"/>
          </a:bodyPr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1.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İlişkiler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Arasındaki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Bağlantılar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Ortak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Amaçlar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Her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iki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de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hedef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kitleyi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etkilemeyi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sempati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destek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kazanmayı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amaçlar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Tanıma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Tanıtma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Süreçleri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hedef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grupların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görüşlerini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anlamayı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aynı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zamanda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fikirlerin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tanıtılmasını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sağlar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 </a:t>
            </a:r>
            <a:endParaRPr lang="tr-TR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faaliyetlerinde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bu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süreçler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düşüncelerini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anlamak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değiştirmek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kullanılır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Uzun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Vadeli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Stratejiler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Hem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hem de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etkili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sonuçlar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almak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uzun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vadeli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planlama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uygulama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süreçlerini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içerir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37888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19100" y="342900"/>
            <a:ext cx="11391900" cy="5834063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2.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İlişkilerin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Lobicilikte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Kullanımı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İkna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Süreçleri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ikna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teknikleri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ile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hedef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kitleleri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yönlendirir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faaliyetlerinde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kamuoyunun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fikirlerini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etkilemek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bu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tekniklerden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yararlanılır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Kamuoyu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Oluşturma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Basınla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bilimsel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toplantılar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paneller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sempozyumlar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gibi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etkinlikler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düzenlenerek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kamuoyu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gündemi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şekillendirilir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Medya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İlişkileri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medya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ile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olumlu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kurarak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faaliyetlerini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destekler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mesajların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geniş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kitlelere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ulaşmasını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sağlar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6071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79400" y="330200"/>
            <a:ext cx="11696700" cy="5846763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3.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İlişkiler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Teknikleri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Etkili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İletişim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Doğru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mesajları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doğru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zamanda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doğru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kitleye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iletmek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araçları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kullanılır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İkna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Destek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Kazanma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Görüş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düşüncelerin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yasa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yapıcılar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veya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kamuoyu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tarafından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benimsenmesini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sağlamak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için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ikna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yöntemleri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uygulanır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Tanıtım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Etkinlikleri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kapsamında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yapılan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bilimsel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toplantılar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sempozyumlar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paneller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teknikleriyle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organize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edilir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82931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54000" y="228600"/>
            <a:ext cx="11582400" cy="5948363"/>
          </a:xfrm>
        </p:spPr>
        <p:txBody>
          <a:bodyPr/>
          <a:lstStyle/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4.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Başarı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Faktörleri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</a:endParaRP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Koordineli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Çalışma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faaliyetlerinin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birbiriyle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entegre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şekilde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planlanması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yürütülmesi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gereklidir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Uzun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Vadeli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Yaklaşım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Hem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halkla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ilişkiler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hem de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lobicilik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faaliyetleri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sürdürülebilir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uzun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vadeli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etkiler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yaratmayı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hedefler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Etkin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İkna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/>
                </a:solidFill>
                <a:latin typeface="Times New Roman" panose="02020603050405020304" pitchFamily="18" charset="0"/>
              </a:rPr>
              <a:t>Süreçleri</a:t>
            </a: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Hedef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kitlenin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ihtiyaçlarına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uygun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mesajlarla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ikna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sürecinin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etkili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bir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şekilde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2"/>
                </a:solidFill>
                <a:latin typeface="Times New Roman" panose="02020603050405020304" pitchFamily="18" charset="0"/>
              </a:rPr>
              <a:t>uygulanması</a:t>
            </a:r>
            <a:r>
              <a:rPr lang="en-US" sz="2800" b="0" i="0" u="none" strike="noStrike" baseline="0" dirty="0" smtClean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3"/>
                </a:solidFill>
                <a:latin typeface="Times New Roman" panose="02020603050405020304" pitchFamily="18" charset="0"/>
              </a:rPr>
              <a:t>başarıyı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artırır</a:t>
            </a:r>
            <a:r>
              <a:rPr lang="en-US" sz="2800" b="0" i="0" u="none" strike="noStrike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6916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78302" y="886265"/>
            <a:ext cx="11210778" cy="5290698"/>
          </a:xfrm>
        </p:spPr>
        <p:txBody>
          <a:bodyPr>
            <a:normAutofit fontScale="77500" lnSpcReduction="20000"/>
          </a:bodyPr>
          <a:lstStyle/>
          <a:p>
            <a:pPr marL="1428750" lvl="2" indent="-514350" algn="just">
              <a:lnSpc>
                <a:spcPct val="150000"/>
              </a:lnSpc>
              <a:buAutoNum type="arabicPeriod"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Lobicilik 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faaliyetinin temel amacı aşağıdakilerden 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hangisidir?</a:t>
            </a:r>
            <a:endParaRPr 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lnSpc>
                <a:spcPct val="150000"/>
              </a:lnSpc>
              <a:buNone/>
            </a:pPr>
            <a:r>
              <a:rPr lang="tr-TR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ürün geliştirmek </a:t>
            </a:r>
            <a:endParaRPr lang="tr-TR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tr-TR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Yasa yapıcıları etkilemek </a:t>
            </a:r>
            <a:endParaRPr lang="tr-TR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tr-TR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Turizm teşvikleri sağlamak </a:t>
            </a:r>
            <a:endParaRPr lang="tr-TR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tr-TR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d) 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Reklam kampanyası yürütmek </a:t>
            </a:r>
            <a:endParaRPr lang="tr-TR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tr-TR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Eğitim semineri düzenlemek</a:t>
            </a:r>
            <a:r>
              <a:rPr lang="tr-TR" dirty="0"/>
              <a:t/>
            </a:r>
            <a:br>
              <a:rPr lang="tr-TR" dirty="0"/>
            </a:br>
            <a:endParaRPr lang="tr-TR" sz="3200" i="0" u="none" strike="noStrike" baseline="0" dirty="0" smtClean="0">
              <a:latin typeface="Times New Roman" panose="02020603050405020304" pitchFamily="18" charset="0"/>
            </a:endParaRP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1173480" y="0"/>
            <a:ext cx="10515600" cy="1072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7200"/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1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2.</a:t>
            </a:r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Hafta</a:t>
            </a:r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Hi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Test </a:t>
            </a:r>
            <a:r>
              <a:rPr lang="en-US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</a:rPr>
              <a:t>Soruları</a:t>
            </a:r>
            <a:endParaRPr lang="en-US" sz="2800" b="1" dirty="0" smtClean="0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3333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07963" y="267286"/>
            <a:ext cx="11282289" cy="6344529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800" b="1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 lobicilik faaliyetlerine katılan taraflardan biri değildir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Çıkar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grupları 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Profesyonel lobici şirketler 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Bireyler 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devlet başkanları 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Toplum grupları</a:t>
            </a:r>
            <a:r>
              <a:rPr lang="tr-TR" dirty="0"/>
              <a:t/>
            </a:r>
            <a:br>
              <a:rPr lang="tr-TR" dirty="0"/>
            </a:br>
            <a:endParaRPr lang="tr-TR" i="0" u="none" strike="noStrike" baseline="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626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239151"/>
            <a:ext cx="10515600" cy="5937812"/>
          </a:xfrm>
        </p:spPr>
        <p:txBody>
          <a:bodyPr>
            <a:normAutofit/>
          </a:bodyPr>
          <a:lstStyle/>
          <a:p>
            <a:pPr marL="0" lv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3</a:t>
            </a:r>
            <a:r>
              <a:rPr lang="tr-TR" sz="2800" b="1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.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Lobicilikte kullanılan genel tekniklerden biri aşağıdakilerden hangisidir?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a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Ürün satışı 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b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Eğitim seminerleri 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>
              <a:lnSpc>
                <a:spcPct val="150000"/>
              </a:lnSpc>
              <a:buNone/>
            </a:pPr>
            <a:r>
              <a:rPr lang="tr-T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Yüz yüze iletişim 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d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Üretim bandı yönetimi 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e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Tedarik zinciri organizasyonu</a:t>
            </a:r>
            <a:endParaRPr lang="tr-TR" sz="2800" i="0" u="none" strike="noStrike" baseline="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8640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45829" y="365760"/>
            <a:ext cx="11020865" cy="5825271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</a:rPr>
              <a:t>4</a:t>
            </a:r>
            <a:r>
              <a:rPr lang="tr-TR" sz="2800" b="1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.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Aşağıdakilerden hangisi doğrudan lobicilik yöntemiyle ilişkilidir?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İmza kampanyası düzenleme 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Protesto gösterisi 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Medya üzerinden kamuoyu oluşturma 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Yasa yapıcılarla birebir görüşme 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Sosyal medya kampanyası</a:t>
            </a:r>
            <a:endParaRPr lang="tr-TR" sz="2600" i="0" u="none" strike="noStrike" baseline="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4664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365760"/>
            <a:ext cx="10515600" cy="5811203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5</a:t>
            </a:r>
            <a:r>
              <a:rPr lang="tr-TR" sz="2800" b="1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.</a:t>
            </a:r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Lobicilikte riskli ve etik dışı bir yöntem aşağıdakilerden hangisidir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a) Bilgi </a:t>
            </a:r>
            <a:r>
              <a:rPr lang="tr-T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sunumu </a:t>
            </a:r>
            <a:endParaRPr lang="tr-TR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tr-T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Toplantı düzenleme </a:t>
            </a:r>
            <a:endParaRPr lang="tr-TR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tr-T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Medya ile işbirliği </a:t>
            </a:r>
            <a:endParaRPr lang="tr-TR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tr-T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Sosyal medya kullanımı </a:t>
            </a:r>
            <a:endParaRPr lang="tr-TR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tr-T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Rüşvet verme</a:t>
            </a:r>
            <a:endParaRPr lang="tr-TR" sz="2800" i="0" u="none" strike="noStrike" baseline="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8305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337625"/>
            <a:ext cx="10515600" cy="5839338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2800" b="1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Ortaklaşa yürütülen lobi faaliyetlerinde temel amaç nedir?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Bireysel rekabeti artırmak 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Küçük grupların etkisini güçlendirmek 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Ürün tanıtımı yapmak 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Bütçeyi azaltmak 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Siyasi partilere baskı yapmak</a:t>
            </a:r>
            <a:endParaRPr lang="tr-TR" sz="2800" i="0" u="none" strike="noStrike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544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337625"/>
            <a:ext cx="10515600" cy="5839338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8. Yerel halkın desteğiyle yürütülen lobicilik faaliyetlerinde en çok kullanılan yöntem aşağıdakilerden hangisidir?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a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Kredi çekmek 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Gizli görüşmeler yapmak 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Yasa dışı faaliyet yürütmek 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İmza kampanyaları düzenlemek 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Ürün pazarlamak</a:t>
            </a:r>
            <a:endParaRPr lang="tr-TR" sz="2800" i="0" u="none" strike="noStrike" baseline="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6732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337625"/>
            <a:ext cx="10515600" cy="5839338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9. Lobicilik faaliyetlerinin demokrasideki en önemli katkısı aşağıdakilerden hangisidir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a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Medya kuruluşlarının güçlenmesi 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Ekonomi politikalarının oluşturulması 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Çeşitli çıkar gruplarının görüşlerini yasa yapıcılara aktarmak 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Teknoloji yatırımlarının artması 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Askeri harcamaların azaltılması</a:t>
            </a:r>
            <a:endParaRPr lang="tr-TR" sz="2800" i="0" u="none" strike="noStrike" baseline="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9460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337625"/>
            <a:ext cx="10515600" cy="5839338"/>
          </a:xfrm>
        </p:spPr>
        <p:txBody>
          <a:bodyPr>
            <a:normAutofit lnSpcReduction="10000"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10. Halkla ilişkiler tekniklerinin lobicilikte kullanılmasının temel amacı aşağıdakilerden hangisidir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a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Ürün tanıtım bütçesini artırmak 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Üretim kapasitesini artırmak 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Teknik eğitim sağlamak 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Yasa yapıcıları ve kamuoyunu ikna etmek </a:t>
            </a:r>
            <a:endParaRPr lang="tr-TR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>
              <a:lnSpc>
                <a:spcPct val="150000"/>
              </a:lnSpc>
              <a:buNone/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Personel alımını hızlandırmak</a:t>
            </a:r>
            <a:b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tr-TR" sz="2800" i="0" u="none" strike="noStrike" baseline="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314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337625"/>
            <a:ext cx="10515600" cy="5839338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7</a:t>
            </a:r>
            <a:r>
              <a:rPr lang="tr-TR" sz="2800" b="1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.</a:t>
            </a:r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tr-TR" sz="2800" i="0" u="none" strike="noStrike" baseline="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425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</TotalTime>
  <Words>1365</Words>
  <Application>Microsoft Office PowerPoint</Application>
  <PresentationFormat>Geniş ekran</PresentationFormat>
  <Paragraphs>146</Paragraphs>
  <Slides>37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Times New Roman</vt:lpstr>
      <vt:lpstr>Office Theme</vt:lpstr>
      <vt:lpstr>   Lobicilik: Tanım, Amaç ve Faaliyetler</vt:lpstr>
      <vt:lpstr>PowerPoint Sunusu</vt:lpstr>
      <vt:lpstr>PowerPoint Sunusu</vt:lpstr>
      <vt:lpstr>PowerPoint Sunusu</vt:lpstr>
      <vt:lpstr>PowerPoint Sunusu</vt:lpstr>
      <vt:lpstr>PowerPoint Sunusu</vt:lpstr>
      <vt:lpstr>6. Lobicilik ve Baskı Grupları Arasındaki Fark</vt:lpstr>
      <vt:lpstr>Lobiciliğin İşlevleri: Demokratik Süreçteki Rolü ve Katkıları</vt:lpstr>
      <vt:lpstr>PowerPoint Sunusu</vt:lpstr>
      <vt:lpstr>PowerPoint Sunusu</vt:lpstr>
      <vt:lpstr>PowerPoint Sunusu</vt:lpstr>
      <vt:lpstr>PowerPoint Sunusu</vt:lpstr>
      <vt:lpstr>Lobicilik Yöntemleri Stratejiler ve Uygulama Teknikleri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Halkla İlişkiler ve Lobicilik: İşlevsel Bağlantılar ve Stratejik Kullanım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Sponsorluğun Pazarlama Amaçları: Etkin Tanıtım ve Stratejik Değer</dc:title>
  <dc:creator>erhan çitil</dc:creator>
  <cp:lastModifiedBy>erhan çitil</cp:lastModifiedBy>
  <cp:revision>61</cp:revision>
  <dcterms:created xsi:type="dcterms:W3CDTF">2024-12-06T13:49:29Z</dcterms:created>
  <dcterms:modified xsi:type="dcterms:W3CDTF">2025-04-30T08:01:03Z</dcterms:modified>
</cp:coreProperties>
</file>